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36.xml.rels" ContentType="application/vnd.openxmlformats-package.relationships+xml"/>
  <Override PartName="/ppt/notesSlides/notesSlide36.xml" ContentType="application/vnd.openxmlformats-officedocument.presentationml.notesSlid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_rels/presentation.xml.rels" ContentType="application/vnd.openxmlformats-package.relationships+xml"/>
  <Override PartName="/ppt/slides/slide26.xml" ContentType="application/vnd.openxmlformats-officedocument.presentationml.slide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24.xml" ContentType="application/vnd.openxmlformats-officedocument.presentationml.slide+xml"/>
  <Override PartName="/ppt/slides/slide7.xml" ContentType="application/vnd.openxmlformats-officedocument.presentationml.slide+xml"/>
  <Override PartName="/ppt/slides/slide25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_rels/slide9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_rels/slide26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media/image9.png" ContentType="image/png"/>
  <Override PartName="/ppt/media/image28.jpeg" ContentType="image/jpeg"/>
  <Override PartName="/ppt/media/image1.png" ContentType="image/png"/>
  <Override PartName="/ppt/media/image2.png" ContentType="image/png"/>
  <Override PartName="/ppt/media/image3.png" ContentType="image/png"/>
  <Override PartName="/ppt/media/image24.gif" ContentType="image/gif"/>
  <Override PartName="/ppt/media/image4.png" ContentType="image/png"/>
  <Override PartName="/ppt/media/image25.gif" ContentType="image/gif"/>
  <Override PartName="/ppt/media/image5.png" ContentType="image/png"/>
  <Override PartName="/ppt/media/image26.gif" ContentType="image/gif"/>
  <Override PartName="/ppt/media/image6.png" ContentType="image/png"/>
  <Override PartName="/ppt/media/image7.png" ContentType="image/png"/>
  <Override PartName="/ppt/media/image23.jpeg" ContentType="image/jpeg"/>
  <Override PartName="/ppt/media/image8.png" ContentType="image/png"/>
  <Override PartName="/ppt/media/image10.png" ContentType="image/png"/>
  <Override PartName="/ppt/media/image11.png" ContentType="image/png"/>
  <Override PartName="/ppt/media/image12.jpeg" ContentType="image/jpe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jpeg" ContentType="image/jpeg"/>
  <Override PartName="/ppt/media/image27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
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gif>
</file>

<file path=ppt/media/image25.gif>
</file>

<file path=ppt/media/image26.gif>
</file>

<file path=ppt/media/image27.pn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CA" sz="2000" spc="-1" strike="noStrike">
                <a:latin typeface="Arial"/>
              </a:rPr>
              <a:t>Click to edit the notes format</a:t>
            </a:r>
            <a:endParaRPr b="0" lang="en-CA" sz="2000" spc="-1" strike="noStrike"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CA" sz="1400" spc="-1" strike="noStrike">
                <a:latin typeface="Times New Roman"/>
              </a:rPr>
              <a:t>&lt;header&gt;</a:t>
            </a:r>
            <a:endParaRPr b="0" lang="en-CA" sz="1400" spc="-1" strike="noStrike">
              <a:latin typeface="Times New Roman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CA" sz="1400" spc="-1" strike="noStrike">
                <a:latin typeface="Times New Roman"/>
              </a:rPr>
              <a:t>&lt;date/time&gt;</a:t>
            </a:r>
            <a:endParaRPr b="0" lang="en-CA" sz="1400" spc="-1" strike="noStrike">
              <a:latin typeface="Times New Roman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CA" sz="1400" spc="-1" strike="noStrike">
                <a:latin typeface="Times New Roman"/>
              </a:rPr>
              <a:t>&lt;footer&gt;</a:t>
            </a:r>
            <a:endParaRPr b="0" lang="en-CA" sz="1400" spc="-1" strike="noStrike">
              <a:latin typeface="Times New Roman"/>
            </a:endParaRPr>
          </a:p>
        </p:txBody>
      </p:sp>
      <p:sp>
        <p:nvSpPr>
          <p:cNvPr id="128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7A25A4A9-65DA-4024-A906-8A794395D99F}" type="slidenum">
              <a:rPr b="0" lang="en-CA" sz="1400" spc="-1" strike="noStrike">
                <a:latin typeface="Times New Roman"/>
              </a:rPr>
              <a:t>&lt;number&gt;</a:t>
            </a:fld>
            <a:endParaRPr b="0" lang="en-CA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36.xml.rels><?xml version="1.0" encoding="UTF-8"?>
<Relationships xmlns="http://schemas.openxmlformats.org/package/2006/relationships"><Relationship Id="rId1" Type="http://schemas.openxmlformats.org/officeDocument/2006/relationships/slide" Target="../slides/slide36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TextShape 1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D04127AA-54EB-4B94-97AC-69753A3D78D8}" type="slidenum">
              <a:rPr b="0" lang="en-CA" sz="1200" spc="-1" strike="noStrike">
                <a:solidFill>
                  <a:srgbClr val="000000"/>
                </a:solidFill>
                <a:latin typeface="Times New Roman"/>
                <a:ea typeface="Microsoft YaHei"/>
              </a:rPr>
              <a:t>&lt;number&gt;</a:t>
            </a:fld>
            <a:endParaRPr b="0" lang="en-CA" sz="1200" spc="-1" strike="noStrike">
              <a:latin typeface="Times New Roman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sldImg"/>
          </p:nvPr>
        </p:nvSpPr>
        <p:spPr>
          <a:xfrm>
            <a:off x="1143000" y="693720"/>
            <a:ext cx="4571640" cy="3428640"/>
          </a:xfrm>
          <a:prstGeom prst="rect">
            <a:avLst/>
          </a:prstGeom>
        </p:spPr>
      </p:sp>
      <p:sp>
        <p:nvSpPr>
          <p:cNvPr id="240" name="PlaceHolder 3"/>
          <p:cNvSpPr>
            <a:spLocks noGrp="1"/>
          </p:cNvSpPr>
          <p:nvPr>
            <p:ph type="body"/>
          </p:nvPr>
        </p:nvSpPr>
        <p:spPr>
          <a:xfrm>
            <a:off x="686520" y="4342680"/>
            <a:ext cx="5486400" cy="4114080"/>
          </a:xfrm>
          <a:prstGeom prst="rect">
            <a:avLst/>
          </a:prstGeom>
        </p:spPr>
        <p:txBody>
          <a:bodyPr anchor="ctr"/>
          <a:p>
            <a:endParaRPr b="0" lang="en-CA" sz="2000" spc="-1" strike="noStrike">
              <a:latin typeface="Arial"/>
            </a:endParaRPr>
          </a:p>
        </p:txBody>
      </p:sp>
    </p:spTree>
  </p:cSld>
</p:notes>
</file>

<file path=ppt/notesSlides/notesSlide3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TextShape 1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0EE10954-34AF-4776-9576-6A14C121559F}" type="slidenum">
              <a:rPr b="0" lang="en-CA" sz="1200" spc="-1" strike="noStrike">
                <a:solidFill>
                  <a:srgbClr val="000000"/>
                </a:solidFill>
                <a:latin typeface="Times New Roman"/>
                <a:ea typeface="Microsoft YaHei"/>
              </a:rPr>
              <a:t>&lt;number&gt;</a:t>
            </a:fld>
            <a:endParaRPr b="0" lang="en-CA" sz="1200" spc="-1" strike="noStrike">
              <a:latin typeface="Times New Roman"/>
            </a:endParaRPr>
          </a:p>
        </p:txBody>
      </p:sp>
      <p:sp>
        <p:nvSpPr>
          <p:cNvPr id="242" name="PlaceHolder 2"/>
          <p:cNvSpPr>
            <a:spLocks noGrp="1"/>
          </p:cNvSpPr>
          <p:nvPr>
            <p:ph type="sldImg"/>
          </p:nvPr>
        </p:nvSpPr>
        <p:spPr>
          <a:xfrm>
            <a:off x="1143000" y="693720"/>
            <a:ext cx="4571640" cy="3428640"/>
          </a:xfrm>
          <a:prstGeom prst="rect">
            <a:avLst/>
          </a:prstGeom>
        </p:spPr>
      </p:sp>
      <p:sp>
        <p:nvSpPr>
          <p:cNvPr id="243" name="PlaceHolder 3"/>
          <p:cNvSpPr>
            <a:spLocks noGrp="1"/>
          </p:cNvSpPr>
          <p:nvPr>
            <p:ph type="body"/>
          </p:nvPr>
        </p:nvSpPr>
        <p:spPr>
          <a:xfrm>
            <a:off x="686520" y="4342680"/>
            <a:ext cx="5486400" cy="4114080"/>
          </a:xfrm>
          <a:prstGeom prst="rect">
            <a:avLst/>
          </a:prstGeom>
        </p:spPr>
        <p:txBody>
          <a:bodyPr anchor="ctr"/>
          <a:p>
            <a:endParaRPr b="0" lang="en-CA" sz="20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F4D7B29B-23FC-459C-969C-3CB5384EAE52}" type="datetime">
              <a:rPr b="0" lang="en-CA" sz="1200" spc="-1" strike="noStrike">
                <a:solidFill>
                  <a:srgbClr val="8b8b8b"/>
                </a:solidFill>
                <a:latin typeface="Calibri"/>
              </a:rPr>
              <a:t>19-1-10</a:t>
            </a:fld>
            <a:endParaRPr b="0" lang="en-CA" sz="12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endParaRPr b="0" lang="en-CA" sz="2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617D7030-73D5-4D40-94E4-6006B590C45F}" type="slidenum">
              <a:rPr b="0" lang="en-CA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CA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D26AA56A-24A7-4372-ADA6-5518837BB5AF}" type="datetime">
              <a:rPr b="0" lang="en-CA" sz="1200" spc="-1" strike="noStrike">
                <a:solidFill>
                  <a:srgbClr val="8b8b8b"/>
                </a:solidFill>
                <a:latin typeface="Calibri"/>
              </a:rPr>
              <a:t>19-1-10</a:t>
            </a:fld>
            <a:endParaRPr b="0" lang="en-CA" sz="12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endParaRPr b="0" lang="en-CA" sz="2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08C1DCB7-AC20-4890-9A7E-E6641228C9F7}" type="slidenum">
              <a:rPr b="0" lang="en-CA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CA" sz="12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FE9FECFB-BCEB-46D5-86FA-CD47BFB74273}" type="datetime">
              <a:rPr b="0" lang="en-CA" sz="1200" spc="-1" strike="noStrike">
                <a:solidFill>
                  <a:srgbClr val="8b8b8b"/>
                </a:solidFill>
                <a:latin typeface="Calibri"/>
              </a:rPr>
              <a:t>19-1-10</a:t>
            </a:fld>
            <a:endParaRPr b="0" lang="en-CA" sz="1200" spc="-1" strike="noStrike">
              <a:latin typeface="Times New Roman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endParaRPr b="0" lang="en-CA" sz="2400" spc="-1" strike="noStrike"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FC733300-577B-4BD7-A084-116CCAED9A11}" type="slidenum">
              <a:rPr b="0" lang="en-CA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CA" sz="1200" spc="-1" strike="noStrike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jpeg"/><Relationship Id="rId4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4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4.gif"/><Relationship Id="rId2" Type="http://schemas.openxmlformats.org/officeDocument/2006/relationships/image" Target="../media/image25.gif"/><Relationship Id="rId3" Type="http://schemas.openxmlformats.org/officeDocument/2006/relationships/image" Target="../media/image26.gif"/><Relationship Id="rId4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28.jpe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36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Picture 1" descr=""/>
          <p:cNvPicPr/>
          <p:nvPr/>
        </p:nvPicPr>
        <p:blipFill>
          <a:blip r:embed="rId1"/>
          <a:stretch/>
        </p:blipFill>
        <p:spPr>
          <a:xfrm>
            <a:off x="165600" y="1327680"/>
            <a:ext cx="8916120" cy="4959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Shape 1"/>
          <p:cNvSpPr txBox="1"/>
          <p:nvPr/>
        </p:nvSpPr>
        <p:spPr>
          <a:xfrm>
            <a:off x="467640" y="18864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Arduino???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TextShape 2"/>
          <p:cNvSpPr txBox="1"/>
          <p:nvPr/>
        </p:nvSpPr>
        <p:spPr>
          <a:xfrm>
            <a:off x="457200" y="1600200"/>
            <a:ext cx="8229240" cy="478080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7000"/>
          </a:bodyPr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Name of the bar where the inventors met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Ivrea, Italy – home of Interaction Design Inst.  (IDII)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Arduin of Ivrea, a.k.a. Arduino.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Excommunicated in 994. Some little murder thing.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King of Italy from 1002 to 1004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Germans and others in Italy disagreed.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Backed another king. Battle. Arduino lost.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They burnt his town.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After much vengeance, retired to monastery at Fruttuaria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457200">
              <a:lnSpc>
                <a:spcPct val="100000"/>
              </a:lnSpc>
              <a:spcBef>
                <a:spcPts val="439"/>
              </a:spcBef>
            </a:pPr>
            <a:r>
              <a:rPr b="1" i="1" lang="en-US" sz="2200" spc="-1" strike="noStrike">
                <a:solidFill>
                  <a:srgbClr val="000000"/>
                </a:solidFill>
                <a:latin typeface="Calibri"/>
              </a:rPr>
              <a:t>Hmmm. 1000 years later, still Arduino battles and fruity tech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Picture 3" descr=""/>
          <p:cNvPicPr/>
          <p:nvPr/>
        </p:nvPicPr>
        <p:blipFill>
          <a:blip r:embed="rId1"/>
          <a:stretch/>
        </p:blipFill>
        <p:spPr>
          <a:xfrm>
            <a:off x="274680" y="3456720"/>
            <a:ext cx="4419360" cy="3022920"/>
          </a:xfrm>
          <a:prstGeom prst="rect">
            <a:avLst/>
          </a:prstGeom>
          <a:ln>
            <a:noFill/>
          </a:ln>
        </p:spPr>
      </p:pic>
      <p:pic>
        <p:nvPicPr>
          <p:cNvPr id="157" name="Picture 4" descr=""/>
          <p:cNvPicPr/>
          <p:nvPr/>
        </p:nvPicPr>
        <p:blipFill>
          <a:blip r:embed="rId2"/>
          <a:stretch/>
        </p:blipFill>
        <p:spPr>
          <a:xfrm>
            <a:off x="3677760" y="116640"/>
            <a:ext cx="5465880" cy="3675600"/>
          </a:xfrm>
          <a:prstGeom prst="rect">
            <a:avLst/>
          </a:prstGeom>
          <a:ln>
            <a:noFill/>
          </a:ln>
        </p:spPr>
      </p:pic>
      <p:pic>
        <p:nvPicPr>
          <p:cNvPr id="158" name="Picture 2" descr=""/>
          <p:cNvPicPr/>
          <p:nvPr/>
        </p:nvPicPr>
        <p:blipFill>
          <a:blip r:embed="rId3"/>
          <a:stretch/>
        </p:blipFill>
        <p:spPr>
          <a:xfrm>
            <a:off x="251640" y="116640"/>
            <a:ext cx="5256360" cy="3339720"/>
          </a:xfrm>
          <a:prstGeom prst="rect">
            <a:avLst/>
          </a:prstGeom>
          <a:ln>
            <a:noFill/>
          </a:ln>
        </p:spPr>
      </p:pic>
      <p:pic>
        <p:nvPicPr>
          <p:cNvPr id="159" name="Picture 5" descr=""/>
          <p:cNvPicPr/>
          <p:nvPr/>
        </p:nvPicPr>
        <p:blipFill>
          <a:blip r:embed="rId4"/>
          <a:stretch/>
        </p:blipFill>
        <p:spPr>
          <a:xfrm>
            <a:off x="5418360" y="3800880"/>
            <a:ext cx="3624480" cy="2718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Why Arduino?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1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algn="ctr">
              <a:lnSpc>
                <a:spcPct val="100000"/>
              </a:lnSpc>
              <a:spcBef>
                <a:spcPts val="641"/>
              </a:spcBef>
            </a:pPr>
            <a:r>
              <a:rPr b="1" lang="en-US" sz="3200" spc="-1" strike="noStrike">
                <a:solidFill>
                  <a:srgbClr val="000000"/>
                </a:solidFill>
                <a:latin typeface="Calibri"/>
              </a:rPr>
              <a:t>What if you want to control something that’s in the real world?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Computers: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Binary: ones and zeros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Real world has range of analog values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Really, really low power levels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Real world has 5V, 12V, 120V, 240V…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It talks to keyboards, drives etc - but how does that magic happen?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Microcontrollers: digital &lt;-&gt; real world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Arduino history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TextShape 2"/>
          <p:cNvSpPr txBox="1"/>
          <p:nvPr/>
        </p:nvSpPr>
        <p:spPr>
          <a:xfrm>
            <a:off x="457200" y="1600200"/>
            <a:ext cx="850680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Open source: combination of efforts and timing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1" i="1" lang="en-US" sz="2800" spc="-1" strike="noStrike">
                <a:solidFill>
                  <a:srgbClr val="000000"/>
                </a:solidFill>
                <a:latin typeface="Calibri"/>
              </a:rPr>
              <a:t>Wiring</a:t>
            </a:r>
            <a:r>
              <a:rPr b="1" lang="en-US" sz="2800" spc="-1" strike="noStrike">
                <a:solidFill>
                  <a:srgbClr val="000000"/>
                </a:solidFill>
                <a:latin typeface="Calibri"/>
              </a:rPr>
              <a:t>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project at IDII to simplify coding for microcontrollers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Cheaper controller available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Supervisors designed cheaper board, and open sourced it so others could copy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Key design element: expansion!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Company formed to build boards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By 2013: estimated &gt; 700,000 boards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457200">
              <a:lnSpc>
                <a:spcPct val="100000"/>
              </a:lnSpc>
              <a:spcBef>
                <a:spcPts val="56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Three worlds to bridge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539640" y="1196640"/>
            <a:ext cx="8229240" cy="49248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Digital computers (software, memory)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Low voltage, very low power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Ones and zeros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Simple electronics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3.3 V, 5 V, but very low power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Power = V x I.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Rest of the world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5V, 12V, 120 V, 240V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Even at low V, more than board/USB can provide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Yes, you can damage your board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What Makes Arduino a Success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67" name="Picture 2" descr=""/>
          <p:cNvPicPr/>
          <p:nvPr/>
        </p:nvPicPr>
        <p:blipFill>
          <a:blip r:embed="rId1"/>
          <a:stretch/>
        </p:blipFill>
        <p:spPr>
          <a:xfrm>
            <a:off x="0" y="1268640"/>
            <a:ext cx="3481560" cy="2430720"/>
          </a:xfrm>
          <a:prstGeom prst="rect">
            <a:avLst/>
          </a:prstGeom>
          <a:ln>
            <a:noFill/>
          </a:ln>
        </p:spPr>
      </p:pic>
      <p:pic>
        <p:nvPicPr>
          <p:cNvPr id="168" name="Picture 4" descr=""/>
          <p:cNvPicPr/>
          <p:nvPr/>
        </p:nvPicPr>
        <p:blipFill>
          <a:blip r:embed="rId2"/>
          <a:stretch/>
        </p:blipFill>
        <p:spPr>
          <a:xfrm>
            <a:off x="4123800" y="1268640"/>
            <a:ext cx="2547360" cy="2917080"/>
          </a:xfrm>
          <a:prstGeom prst="rect">
            <a:avLst/>
          </a:prstGeom>
          <a:ln>
            <a:noFill/>
          </a:ln>
        </p:spPr>
      </p:pic>
      <p:pic>
        <p:nvPicPr>
          <p:cNvPr id="169" name="Picture 6" descr=""/>
          <p:cNvPicPr/>
          <p:nvPr/>
        </p:nvPicPr>
        <p:blipFill>
          <a:blip r:embed="rId3"/>
          <a:stretch/>
        </p:blipFill>
        <p:spPr>
          <a:xfrm>
            <a:off x="4284000" y="4175640"/>
            <a:ext cx="4603680" cy="2483640"/>
          </a:xfrm>
          <a:prstGeom prst="rect">
            <a:avLst/>
          </a:prstGeom>
          <a:ln>
            <a:noFill/>
          </a:ln>
        </p:spPr>
      </p:pic>
      <p:sp>
        <p:nvSpPr>
          <p:cNvPr id="170" name="CustomShape 2"/>
          <p:cNvSpPr/>
          <p:nvPr/>
        </p:nvSpPr>
        <p:spPr>
          <a:xfrm>
            <a:off x="199080" y="3700080"/>
            <a:ext cx="259200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CA" sz="3600" spc="-1" strike="noStrike">
                <a:solidFill>
                  <a:srgbClr val="000000"/>
                </a:solidFill>
                <a:latin typeface="Calibri"/>
              </a:rPr>
              <a:t>Open Hardware</a:t>
            </a:r>
            <a:endParaRPr b="0" lang="en-CA" sz="3600" spc="-1" strike="noStrike">
              <a:latin typeface="Arial"/>
            </a:endParaRPr>
          </a:p>
        </p:txBody>
      </p:sp>
      <p:sp>
        <p:nvSpPr>
          <p:cNvPr id="171" name="CustomShape 3"/>
          <p:cNvSpPr/>
          <p:nvPr/>
        </p:nvSpPr>
        <p:spPr>
          <a:xfrm>
            <a:off x="6269760" y="2081160"/>
            <a:ext cx="259200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CA" sz="3600" spc="-1" strike="noStrike">
                <a:solidFill>
                  <a:srgbClr val="000000"/>
                </a:solidFill>
                <a:latin typeface="Calibri"/>
              </a:rPr>
              <a:t>Open IDE</a:t>
            </a:r>
            <a:endParaRPr b="0" lang="en-CA" sz="3600" spc="-1" strike="noStrike">
              <a:latin typeface="Arial"/>
            </a:endParaRPr>
          </a:p>
        </p:txBody>
      </p:sp>
      <p:sp>
        <p:nvSpPr>
          <p:cNvPr id="172" name="CustomShape 4"/>
          <p:cNvSpPr/>
          <p:nvPr/>
        </p:nvSpPr>
        <p:spPr>
          <a:xfrm>
            <a:off x="1037160" y="5133960"/>
            <a:ext cx="3508200" cy="100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CA" sz="3600" spc="-1" strike="noStrike">
                <a:solidFill>
                  <a:srgbClr val="000000"/>
                </a:solidFill>
                <a:latin typeface="Calibri"/>
              </a:rPr>
              <a:t>Community</a:t>
            </a:r>
            <a:endParaRPr b="0" lang="en-CA" sz="3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CA" sz="2400" spc="-1" strike="noStrike">
                <a:solidFill>
                  <a:srgbClr val="000000"/>
                </a:solidFill>
                <a:latin typeface="Calibri"/>
              </a:rPr>
              <a:t>Google is your friend</a:t>
            </a:r>
            <a:endParaRPr b="0" lang="en-CA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Formats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74" name="Picture 4" descr=""/>
          <p:cNvPicPr/>
          <p:nvPr/>
        </p:nvPicPr>
        <p:blipFill>
          <a:blip r:embed="rId1"/>
          <a:stretch/>
        </p:blipFill>
        <p:spPr>
          <a:xfrm>
            <a:off x="300600" y="1989000"/>
            <a:ext cx="7429320" cy="4762080"/>
          </a:xfrm>
          <a:prstGeom prst="rect">
            <a:avLst/>
          </a:prstGeom>
          <a:ln>
            <a:noFill/>
          </a:ln>
        </p:spPr>
      </p:pic>
      <p:pic>
        <p:nvPicPr>
          <p:cNvPr id="175" name="Picture 5" descr=""/>
          <p:cNvPicPr/>
          <p:nvPr/>
        </p:nvPicPr>
        <p:blipFill>
          <a:blip r:embed="rId2"/>
          <a:stretch/>
        </p:blipFill>
        <p:spPr>
          <a:xfrm>
            <a:off x="6084000" y="1992600"/>
            <a:ext cx="2210040" cy="1657440"/>
          </a:xfrm>
          <a:prstGeom prst="rect">
            <a:avLst/>
          </a:prstGeom>
          <a:ln>
            <a:noFill/>
          </a:ln>
        </p:spPr>
      </p:pic>
      <p:pic>
        <p:nvPicPr>
          <p:cNvPr id="176" name="Picture 6" descr=""/>
          <p:cNvPicPr/>
          <p:nvPr/>
        </p:nvPicPr>
        <p:blipFill>
          <a:blip r:embed="rId3"/>
          <a:stretch/>
        </p:blipFill>
        <p:spPr>
          <a:xfrm>
            <a:off x="2843640" y="1438920"/>
            <a:ext cx="2774160" cy="1911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Four technical elements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8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Inputs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To read what’s going on in the real world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Outputs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To tell the real world what we want to do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Microcontroller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To run programs that talk with the I/O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Computer interface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To load programs, read/write what’s happening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Arduino Uno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80" name="Picture 2" descr=""/>
          <p:cNvPicPr/>
          <p:nvPr/>
        </p:nvPicPr>
        <p:blipFill>
          <a:blip r:embed="rId1"/>
          <a:stretch/>
        </p:blipFill>
        <p:spPr>
          <a:xfrm>
            <a:off x="-180360" y="1268640"/>
            <a:ext cx="5184360" cy="3498840"/>
          </a:xfrm>
          <a:prstGeom prst="rect">
            <a:avLst/>
          </a:prstGeom>
          <a:ln>
            <a:noFill/>
          </a:ln>
        </p:spPr>
      </p:pic>
      <p:pic>
        <p:nvPicPr>
          <p:cNvPr id="181" name="Picture 3" descr=""/>
          <p:cNvPicPr/>
          <p:nvPr/>
        </p:nvPicPr>
        <p:blipFill>
          <a:blip r:embed="rId2"/>
          <a:stretch/>
        </p:blipFill>
        <p:spPr>
          <a:xfrm>
            <a:off x="4860000" y="1302480"/>
            <a:ext cx="4283640" cy="1761120"/>
          </a:xfrm>
          <a:prstGeom prst="rect">
            <a:avLst/>
          </a:prstGeom>
          <a:ln>
            <a:noFill/>
          </a:ln>
        </p:spPr>
      </p:pic>
      <p:pic>
        <p:nvPicPr>
          <p:cNvPr id="182" name="Picture 4" descr=""/>
          <p:cNvPicPr/>
          <p:nvPr/>
        </p:nvPicPr>
        <p:blipFill>
          <a:blip r:embed="rId3"/>
          <a:stretch/>
        </p:blipFill>
        <p:spPr>
          <a:xfrm>
            <a:off x="4886640" y="3063960"/>
            <a:ext cx="4283640" cy="2004120"/>
          </a:xfrm>
          <a:prstGeom prst="rect">
            <a:avLst/>
          </a:prstGeom>
          <a:ln>
            <a:noFill/>
          </a:ln>
        </p:spPr>
      </p:pic>
      <p:sp>
        <p:nvSpPr>
          <p:cNvPr id="183" name="CustomShape 2"/>
          <p:cNvSpPr/>
          <p:nvPr/>
        </p:nvSpPr>
        <p:spPr>
          <a:xfrm>
            <a:off x="1259640" y="5301360"/>
            <a:ext cx="6912360" cy="700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lang="en-CA" sz="2000" spc="-1" strike="noStrike">
                <a:solidFill>
                  <a:srgbClr val="000000"/>
                </a:solidFill>
                <a:latin typeface="Calibri"/>
              </a:rPr>
              <a:t>The one to start with</a:t>
            </a:r>
            <a:endParaRPr b="0" lang="en-CA" sz="20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lang="en-CA" sz="2000" spc="-1" strike="noStrike">
                <a:solidFill>
                  <a:srgbClr val="000000"/>
                </a:solidFill>
                <a:latin typeface="Calibri"/>
              </a:rPr>
              <a:t>Pins make standard shield interface</a:t>
            </a:r>
            <a:endParaRPr b="0" lang="en-CA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The new way: software rules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85" name="Picture 4" descr=""/>
          <p:cNvPicPr/>
          <p:nvPr/>
        </p:nvPicPr>
        <p:blipFill>
          <a:blip r:embed="rId1"/>
          <a:stretch/>
        </p:blipFill>
        <p:spPr>
          <a:xfrm>
            <a:off x="395640" y="1989000"/>
            <a:ext cx="2800080" cy="2371320"/>
          </a:xfrm>
          <a:prstGeom prst="rect">
            <a:avLst/>
          </a:prstGeom>
          <a:ln>
            <a:noFill/>
          </a:ln>
        </p:spPr>
      </p:pic>
      <p:sp>
        <p:nvSpPr>
          <p:cNvPr id="186" name="CustomShape 2"/>
          <p:cNvSpPr/>
          <p:nvPr/>
        </p:nvSpPr>
        <p:spPr>
          <a:xfrm>
            <a:off x="395640" y="4725000"/>
            <a:ext cx="280008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CA" sz="1800" spc="-1" strike="noStrike">
                <a:solidFill>
                  <a:srgbClr val="000000"/>
                </a:solidFill>
                <a:latin typeface="Calibri"/>
              </a:rPr>
              <a:t>OLD SCHOOL:</a:t>
            </a:r>
            <a:endParaRPr b="0" lang="en-CA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latin typeface="Calibri"/>
              </a:rPr>
              <a:t>Switch is directly  in the circuit and controls</a:t>
            </a:r>
            <a:endParaRPr b="0" lang="en-CA" sz="1800" spc="-1" strike="noStrike">
              <a:latin typeface="Arial"/>
            </a:endParaRPr>
          </a:p>
        </p:txBody>
      </p:sp>
      <p:sp>
        <p:nvSpPr>
          <p:cNvPr id="187" name="CustomShape 3"/>
          <p:cNvSpPr/>
          <p:nvPr/>
        </p:nvSpPr>
        <p:spPr>
          <a:xfrm>
            <a:off x="4644000" y="2853000"/>
            <a:ext cx="2808000" cy="7002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CA" sz="2000" spc="-1" strike="noStrike">
                <a:solidFill>
                  <a:srgbClr val="000000"/>
                </a:solidFill>
                <a:latin typeface="Calibri"/>
              </a:rPr>
              <a:t>MICRO </a:t>
            </a:r>
            <a:endParaRPr b="0" lang="en-CA" sz="2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CA" sz="2000" spc="-1" strike="noStrike">
                <a:solidFill>
                  <a:srgbClr val="000000"/>
                </a:solidFill>
                <a:latin typeface="Calibri"/>
              </a:rPr>
              <a:t>CONTROLLER</a:t>
            </a:r>
            <a:endParaRPr b="0" lang="en-CA" sz="2000" spc="-1" strike="noStrike">
              <a:latin typeface="Arial"/>
            </a:endParaRPr>
          </a:p>
        </p:txBody>
      </p:sp>
      <p:sp>
        <p:nvSpPr>
          <p:cNvPr id="188" name="CustomShape 4"/>
          <p:cNvSpPr/>
          <p:nvPr/>
        </p:nvSpPr>
        <p:spPr>
          <a:xfrm>
            <a:off x="4572000" y="1978920"/>
            <a:ext cx="935640" cy="3646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latin typeface="Calibri"/>
              </a:rPr>
              <a:t>Switch</a:t>
            </a:r>
            <a:endParaRPr b="0" lang="en-CA" sz="1800" spc="-1" strike="noStrike">
              <a:latin typeface="Arial"/>
            </a:endParaRPr>
          </a:p>
        </p:txBody>
      </p:sp>
      <p:sp>
        <p:nvSpPr>
          <p:cNvPr id="189" name="CustomShape 5"/>
          <p:cNvSpPr/>
          <p:nvPr/>
        </p:nvSpPr>
        <p:spPr>
          <a:xfrm>
            <a:off x="5660640" y="1978920"/>
            <a:ext cx="935640" cy="3646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latin typeface="Calibri"/>
              </a:rPr>
              <a:t>Sensor</a:t>
            </a:r>
            <a:endParaRPr b="0" lang="en-CA" sz="1800" spc="-1" strike="noStrike">
              <a:latin typeface="Arial"/>
            </a:endParaRPr>
          </a:p>
        </p:txBody>
      </p:sp>
      <p:sp>
        <p:nvSpPr>
          <p:cNvPr id="190" name="CustomShape 6"/>
          <p:cNvSpPr/>
          <p:nvPr/>
        </p:nvSpPr>
        <p:spPr>
          <a:xfrm>
            <a:off x="6876360" y="1702080"/>
            <a:ext cx="935640" cy="639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solidFill>
                  <a:srgbClr val="000000"/>
                </a:solidFill>
                <a:latin typeface="Calibri"/>
              </a:rPr>
              <a:t>LED + resistor</a:t>
            </a:r>
            <a:endParaRPr b="0" lang="en-CA" sz="1800" spc="-1" strike="noStrike">
              <a:latin typeface="Arial"/>
            </a:endParaRPr>
          </a:p>
        </p:txBody>
      </p:sp>
      <p:sp>
        <p:nvSpPr>
          <p:cNvPr id="191" name="Line 7"/>
          <p:cNvSpPr/>
          <p:nvPr/>
        </p:nvSpPr>
        <p:spPr>
          <a:xfrm>
            <a:off x="4860000" y="2348280"/>
            <a:ext cx="360" cy="504360"/>
          </a:xfrm>
          <a:prstGeom prst="line">
            <a:avLst/>
          </a:prstGeom>
          <a:ln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2" name="Line 8"/>
          <p:cNvSpPr/>
          <p:nvPr/>
        </p:nvSpPr>
        <p:spPr>
          <a:xfrm>
            <a:off x="5049360" y="2348280"/>
            <a:ext cx="360" cy="504360"/>
          </a:xfrm>
          <a:prstGeom prst="line">
            <a:avLst/>
          </a:prstGeom>
          <a:ln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3" name="Line 9"/>
          <p:cNvSpPr/>
          <p:nvPr/>
        </p:nvSpPr>
        <p:spPr>
          <a:xfrm>
            <a:off x="5868000" y="2345040"/>
            <a:ext cx="360" cy="504360"/>
          </a:xfrm>
          <a:prstGeom prst="line">
            <a:avLst/>
          </a:prstGeom>
          <a:ln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4" name="Line 10"/>
          <p:cNvSpPr/>
          <p:nvPr/>
        </p:nvSpPr>
        <p:spPr>
          <a:xfrm>
            <a:off x="6048000" y="2358000"/>
            <a:ext cx="360" cy="504720"/>
          </a:xfrm>
          <a:prstGeom prst="line">
            <a:avLst/>
          </a:prstGeom>
          <a:ln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5" name="Line 11"/>
          <p:cNvSpPr/>
          <p:nvPr/>
        </p:nvSpPr>
        <p:spPr>
          <a:xfrm>
            <a:off x="7020000" y="2345040"/>
            <a:ext cx="360" cy="504360"/>
          </a:xfrm>
          <a:prstGeom prst="line">
            <a:avLst/>
          </a:prstGeom>
          <a:ln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6" name="Line 12"/>
          <p:cNvSpPr/>
          <p:nvPr/>
        </p:nvSpPr>
        <p:spPr>
          <a:xfrm>
            <a:off x="7164000" y="2345040"/>
            <a:ext cx="360" cy="504360"/>
          </a:xfrm>
          <a:prstGeom prst="line">
            <a:avLst/>
          </a:prstGeom>
          <a:ln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7" name="CustomShape 13"/>
          <p:cNvSpPr/>
          <p:nvPr/>
        </p:nvSpPr>
        <p:spPr>
          <a:xfrm>
            <a:off x="4728240" y="4149000"/>
            <a:ext cx="2800080" cy="201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CA" sz="1800" spc="-1" strike="noStrike">
                <a:solidFill>
                  <a:srgbClr val="000000"/>
                </a:solidFill>
                <a:latin typeface="Calibri"/>
              </a:rPr>
              <a:t>MICROCONTROLLER</a:t>
            </a:r>
            <a:endParaRPr b="0" lang="en-CA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CA" sz="1800" spc="-1" strike="noStrike">
                <a:solidFill>
                  <a:srgbClr val="000000"/>
                </a:solidFill>
                <a:latin typeface="Calibri"/>
              </a:rPr>
              <a:t>Read the inputs</a:t>
            </a:r>
            <a:endParaRPr b="0" lang="en-CA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CA" sz="1800" spc="-1" strike="noStrike">
                <a:solidFill>
                  <a:srgbClr val="000000"/>
                </a:solidFill>
                <a:latin typeface="Calibri"/>
              </a:rPr>
              <a:t>Use software logic to decided what to do based on inputs</a:t>
            </a:r>
            <a:endParaRPr b="0" lang="en-CA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CA" sz="1800" spc="-1" strike="noStrike">
                <a:solidFill>
                  <a:srgbClr val="000000"/>
                </a:solidFill>
                <a:latin typeface="Calibri"/>
              </a:rPr>
              <a:t>Send actions to outputs</a:t>
            </a:r>
            <a:endParaRPr b="0" lang="en-CA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CA" sz="1800" spc="-1" strike="noStrike">
                <a:solidFill>
                  <a:srgbClr val="000000"/>
                </a:solidFill>
                <a:latin typeface="Calibri"/>
              </a:rPr>
              <a:t>Repeat</a:t>
            </a:r>
            <a:endParaRPr b="0" lang="en-CA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So what’s this Arduino all about?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1" name="TextShape 2"/>
          <p:cNvSpPr txBox="1"/>
          <p:nvPr/>
        </p:nvSpPr>
        <p:spPr>
          <a:xfrm>
            <a:off x="1371600" y="3886200"/>
            <a:ext cx="6400440" cy="1752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  <a:spcBef>
                <a:spcPts val="641"/>
              </a:spcBef>
            </a:pPr>
            <a:r>
              <a:rPr b="0" lang="en-CA" sz="3200" spc="-1" strike="noStrike">
                <a:solidFill>
                  <a:srgbClr val="8b8b8b"/>
                </a:solidFill>
                <a:latin typeface="Calibri"/>
              </a:rPr>
              <a:t>ylab maker space</a:t>
            </a:r>
            <a:endParaRPr b="0" lang="en-CA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</a:pPr>
            <a:r>
              <a:rPr b="0" lang="en-CA" sz="3200" spc="-1" strike="noStrike">
                <a:solidFill>
                  <a:srgbClr val="8b8b8b"/>
                </a:solidFill>
                <a:latin typeface="Calibri"/>
              </a:rPr>
              <a:t>October 12, 2017</a:t>
            </a:r>
            <a:endParaRPr b="0" lang="en-CA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</a:pPr>
            <a:r>
              <a:rPr b="0" lang="en-CA" sz="3200" spc="-1" strike="noStrike">
                <a:solidFill>
                  <a:srgbClr val="8b8b8b"/>
                </a:solidFill>
                <a:latin typeface="Calibri"/>
              </a:rPr>
              <a:t>The David Dunlap Observatory</a:t>
            </a:r>
            <a:endParaRPr b="0" lang="en-CA" sz="3200" spc="-1" strike="noStrike">
              <a:latin typeface="Arial"/>
            </a:endParaRPr>
          </a:p>
        </p:txBody>
      </p:sp>
      <p:pic>
        <p:nvPicPr>
          <p:cNvPr id="132" name="Picture 3" descr=""/>
          <p:cNvPicPr/>
          <p:nvPr/>
        </p:nvPicPr>
        <p:blipFill>
          <a:blip r:embed="rId1"/>
          <a:stretch/>
        </p:blipFill>
        <p:spPr>
          <a:xfrm>
            <a:off x="1619640" y="497160"/>
            <a:ext cx="5151960" cy="1932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Reading the real world: sensors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9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Arduino input: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Analog: 0 to 5 V, in 1024 levels (0-1023, 10 bits)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Digital: Off or on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Sensors translate real world to these levels!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Simple on-off switch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Light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Temperature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Voltage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Sending to the real world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1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88000"/>
          </a:bodyPr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Output 0-5V in 256 levels (0-255, 8 bit)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Actuators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Directly-connected devices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LEDs, very simple electronics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Switches/relays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To Arduino, looks like simple, low power LED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Controls separate power supply to device(s)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Motors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Regular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Stepper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Solenoid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Shields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03" name="Picture 2" descr=""/>
          <p:cNvPicPr/>
          <p:nvPr/>
        </p:nvPicPr>
        <p:blipFill>
          <a:blip r:embed="rId1"/>
          <a:stretch/>
        </p:blipFill>
        <p:spPr>
          <a:xfrm>
            <a:off x="14760" y="1340640"/>
            <a:ext cx="4247640" cy="3466800"/>
          </a:xfrm>
          <a:prstGeom prst="rect">
            <a:avLst/>
          </a:prstGeom>
          <a:ln>
            <a:noFill/>
          </a:ln>
        </p:spPr>
      </p:pic>
      <p:pic>
        <p:nvPicPr>
          <p:cNvPr id="204" name="Picture 3" descr=""/>
          <p:cNvPicPr/>
          <p:nvPr/>
        </p:nvPicPr>
        <p:blipFill>
          <a:blip r:embed="rId2"/>
          <a:stretch/>
        </p:blipFill>
        <p:spPr>
          <a:xfrm>
            <a:off x="4509720" y="1365840"/>
            <a:ext cx="4257360" cy="3552480"/>
          </a:xfrm>
          <a:prstGeom prst="rect">
            <a:avLst/>
          </a:prstGeom>
          <a:ln>
            <a:noFill/>
          </a:ln>
        </p:spPr>
      </p:pic>
      <p:sp>
        <p:nvSpPr>
          <p:cNvPr id="205" name="CustomShape 2"/>
          <p:cNvSpPr/>
          <p:nvPr/>
        </p:nvSpPr>
        <p:spPr>
          <a:xfrm>
            <a:off x="1800360" y="5157360"/>
            <a:ext cx="5616360" cy="146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CA" sz="1800" spc="-1" strike="noStrike">
                <a:solidFill>
                  <a:srgbClr val="000000"/>
                </a:solidFill>
                <a:latin typeface="Calibri"/>
              </a:rPr>
              <a:t>Better yet: </a:t>
            </a:r>
            <a:endParaRPr b="0" lang="en-CA" sz="1800" spc="-1" strike="noStrike">
              <a:latin typeface="Arial"/>
            </a:endParaRPr>
          </a:p>
          <a:p>
            <a:pPr marL="285840" indent="-285480" algn="ctr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i="1" lang="en-CA" sz="2400" spc="-1" strike="noStrike">
                <a:solidFill>
                  <a:srgbClr val="000000"/>
                </a:solidFill>
                <a:latin typeface="Calibri"/>
              </a:rPr>
              <a:t>Take apart an old VCR</a:t>
            </a:r>
            <a:endParaRPr b="0" lang="en-CA" sz="2400" spc="-1" strike="noStrike">
              <a:latin typeface="Arial"/>
            </a:endParaRPr>
          </a:p>
          <a:p>
            <a:pPr marL="285840" indent="-285480" algn="ctr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i="1" lang="en-CA" sz="2400" spc="-1" strike="noStrike">
                <a:solidFill>
                  <a:srgbClr val="000000"/>
                </a:solidFill>
                <a:latin typeface="Calibri"/>
              </a:rPr>
              <a:t>Buy a crimper/stripper and some terminators</a:t>
            </a:r>
            <a:endParaRPr b="0" lang="en-CA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Picture 2" descr=""/>
          <p:cNvPicPr/>
          <p:nvPr/>
        </p:nvPicPr>
        <p:blipFill>
          <a:blip r:embed="rId1"/>
          <a:stretch/>
        </p:blipFill>
        <p:spPr>
          <a:xfrm>
            <a:off x="556200" y="548640"/>
            <a:ext cx="7818840" cy="5649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IDE: how we control it all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8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Arduino Sketches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Integrated Development environment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C–like programming language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Picture 2" descr=""/>
          <p:cNvPicPr/>
          <p:nvPr/>
        </p:nvPicPr>
        <p:blipFill>
          <a:blip r:embed="rId1"/>
          <a:stretch/>
        </p:blipFill>
        <p:spPr>
          <a:xfrm>
            <a:off x="395640" y="115920"/>
            <a:ext cx="8521920" cy="6625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9" dur="indefinite" restart="never" nodeType="tmRoot">
          <p:childTnLst>
            <p:seq>
              <p:cTn id="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PC connection… or not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11" name="Picture 2" descr=""/>
          <p:cNvPicPr/>
          <p:nvPr/>
        </p:nvPicPr>
        <p:blipFill>
          <a:blip r:embed="rId1"/>
          <a:stretch/>
        </p:blipFill>
        <p:spPr>
          <a:xfrm>
            <a:off x="167400" y="1556640"/>
            <a:ext cx="4764240" cy="1595880"/>
          </a:xfrm>
          <a:prstGeom prst="rect">
            <a:avLst/>
          </a:prstGeom>
          <a:ln>
            <a:noFill/>
          </a:ln>
        </p:spPr>
      </p:pic>
      <p:pic>
        <p:nvPicPr>
          <p:cNvPr id="212" name="Picture 4" descr=""/>
          <p:cNvPicPr/>
          <p:nvPr/>
        </p:nvPicPr>
        <p:blipFill>
          <a:blip r:embed="rId2"/>
          <a:stretch/>
        </p:blipFill>
        <p:spPr>
          <a:xfrm>
            <a:off x="1835640" y="2997000"/>
            <a:ext cx="4464000" cy="1495080"/>
          </a:xfrm>
          <a:prstGeom prst="rect">
            <a:avLst/>
          </a:prstGeom>
          <a:ln>
            <a:noFill/>
          </a:ln>
        </p:spPr>
      </p:pic>
      <p:pic>
        <p:nvPicPr>
          <p:cNvPr id="213" name="Picture 6" descr=""/>
          <p:cNvPicPr/>
          <p:nvPr/>
        </p:nvPicPr>
        <p:blipFill>
          <a:blip r:embed="rId3"/>
          <a:stretch/>
        </p:blipFill>
        <p:spPr>
          <a:xfrm>
            <a:off x="-3889440" y="4581000"/>
            <a:ext cx="5714640" cy="1914120"/>
          </a:xfrm>
          <a:prstGeom prst="rect">
            <a:avLst/>
          </a:prstGeom>
          <a:ln>
            <a:noFill/>
          </a:ln>
        </p:spPr>
      </p:pic>
      <p:sp>
        <p:nvSpPr>
          <p:cNvPr id="214" name="CustomShape 2"/>
          <p:cNvSpPr/>
          <p:nvPr/>
        </p:nvSpPr>
        <p:spPr>
          <a:xfrm>
            <a:off x="4932000" y="1831680"/>
            <a:ext cx="374400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CA" sz="2800" spc="-1" strike="noStrike">
                <a:solidFill>
                  <a:srgbClr val="000000"/>
                </a:solidFill>
                <a:latin typeface="Calibri"/>
              </a:rPr>
              <a:t>Write, download, test</a:t>
            </a:r>
            <a:endParaRPr b="0" lang="en-CA" sz="2800" spc="-1" strike="noStrike">
              <a:latin typeface="Arial"/>
            </a:endParaRPr>
          </a:p>
        </p:txBody>
      </p:sp>
      <p:sp>
        <p:nvSpPr>
          <p:cNvPr id="215" name="CustomShape 3"/>
          <p:cNvSpPr/>
          <p:nvPr/>
        </p:nvSpPr>
        <p:spPr>
          <a:xfrm>
            <a:off x="2411640" y="4231080"/>
            <a:ext cx="607464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CA" sz="2800" spc="-1" strike="noStrike">
                <a:solidFill>
                  <a:srgbClr val="000000"/>
                </a:solidFill>
                <a:latin typeface="Calibri"/>
              </a:rPr>
              <a:t>Run tethered; communicate/commands</a:t>
            </a:r>
            <a:endParaRPr b="0" lang="en-CA" sz="2800" spc="-1" strike="noStrike">
              <a:latin typeface="Arial"/>
            </a:endParaRPr>
          </a:p>
        </p:txBody>
      </p:sp>
      <p:sp>
        <p:nvSpPr>
          <p:cNvPr id="216" name="CustomShape 4"/>
          <p:cNvSpPr/>
          <p:nvPr/>
        </p:nvSpPr>
        <p:spPr>
          <a:xfrm>
            <a:off x="2051640" y="5276880"/>
            <a:ext cx="6912360" cy="1796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CA" sz="2800" spc="-1" strike="noStrike">
                <a:solidFill>
                  <a:srgbClr val="000000"/>
                </a:solidFill>
                <a:latin typeface="Calibri"/>
              </a:rPr>
              <a:t>Standalone operation</a:t>
            </a:r>
            <a:endParaRPr b="0" lang="en-CA" sz="2800" spc="-1" strike="noStrike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b="1" lang="en-CA" sz="2800" spc="-1" strike="noStrike">
                <a:solidFill>
                  <a:srgbClr val="000000"/>
                </a:solidFill>
                <a:latin typeface="Calibri"/>
              </a:rPr>
              <a:t>Keeps running after code downloaded</a:t>
            </a:r>
            <a:endParaRPr b="0" lang="en-CA" sz="2800" spc="-1" strike="noStrike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b="1" lang="en-CA" sz="2800" spc="-1" strike="noStrike">
                <a:solidFill>
                  <a:srgbClr val="000000"/>
                </a:solidFill>
                <a:latin typeface="Calibri"/>
              </a:rPr>
              <a:t>“</a:t>
            </a:r>
            <a:r>
              <a:rPr b="1" lang="en-CA" sz="2800" spc="-1" strike="noStrike">
                <a:solidFill>
                  <a:srgbClr val="000000"/>
                </a:solidFill>
                <a:latin typeface="Calibri"/>
              </a:rPr>
              <a:t>Reset” just restarts downloaded code</a:t>
            </a:r>
            <a:endParaRPr b="0" lang="en-CA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CA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1" dur="indefinite" restart="never" nodeType="tmRoot">
          <p:childTnLst>
            <p:seq>
              <p:cTn id="5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How much power can we handle?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18" name="Picture 2" descr=""/>
          <p:cNvPicPr/>
          <p:nvPr/>
        </p:nvPicPr>
        <p:blipFill>
          <a:blip r:embed="rId1"/>
          <a:stretch/>
        </p:blipFill>
        <p:spPr>
          <a:xfrm>
            <a:off x="179640" y="1556640"/>
            <a:ext cx="8185680" cy="3384000"/>
          </a:xfrm>
          <a:prstGeom prst="rect">
            <a:avLst/>
          </a:prstGeom>
          <a:ln>
            <a:noFill/>
          </a:ln>
        </p:spPr>
      </p:pic>
      <p:sp>
        <p:nvSpPr>
          <p:cNvPr id="219" name="CustomShape 2"/>
          <p:cNvSpPr/>
          <p:nvPr/>
        </p:nvSpPr>
        <p:spPr>
          <a:xfrm>
            <a:off x="323640" y="5373360"/>
            <a:ext cx="849672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i="1" lang="en-CA" sz="3200" spc="-1" strike="noStrike">
                <a:solidFill>
                  <a:srgbClr val="000000"/>
                </a:solidFill>
                <a:latin typeface="Calibri"/>
              </a:rPr>
              <a:t>Always calculate POWER (Watts) = Volts X Amps</a:t>
            </a:r>
            <a:endParaRPr b="0" lang="en-CA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3" dur="indefinite" restart="never" nodeType="tmRoot">
          <p:childTnLst>
            <p:seq>
              <p:cTn id="5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Control and power now separate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1" name="TextShape 2"/>
          <p:cNvSpPr txBox="1"/>
          <p:nvPr/>
        </p:nvSpPr>
        <p:spPr>
          <a:xfrm>
            <a:off x="457200" y="1600200"/>
            <a:ext cx="8506800" cy="45255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Power and logic are separate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Old school: switch integral part of circuit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Digital control: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Software reads inputs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Software runs logic to make decisions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Software sends data/signals to outputs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Control uses minute voltages/currents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Minute voltages </a:t>
            </a:r>
            <a:r>
              <a:rPr b="0" lang="en-US" sz="2800" spc="-1" strike="noStrike" u="sng">
                <a:solidFill>
                  <a:srgbClr val="000000"/>
                </a:solidFill>
                <a:uFillTx/>
                <a:latin typeface="Calibri"/>
              </a:rPr>
              <a:t>control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 high power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Relays; solid-state (transistors, thyristors…)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High power fed separately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5" dur="indefinite" restart="never" nodeType="tmRoot">
          <p:childTnLst>
            <p:seq>
              <p:cTn id="5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Top ways to blow an Arduino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3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20000"/>
          </a:bodyPr>
          <a:p>
            <a:pPr marL="343080" indent="-342720">
              <a:lnSpc>
                <a:spcPct val="100000"/>
              </a:lnSpc>
              <a:spcBef>
                <a:spcPts val="720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</a:rPr>
              <a:t>Connecting more than 6 volts to the 5V pin. </a:t>
            </a:r>
            <a:r>
              <a:rPr b="0" lang="en-US" sz="3600" spc="-1" strike="noStrike">
                <a:solidFill>
                  <a:srgbClr val="000000"/>
                </a:solidFill>
                <a:latin typeface="Calibri"/>
              </a:rPr>
              <a:t>(The two ATmega chips used on most Arduino boards have an absolute max of 6V.)</a:t>
            </a:r>
            <a:endParaRPr b="0" lang="en-US" sz="36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720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</a:rPr>
              <a:t>Connecting more than VCC (typically 5 volts) to any of the I/O pins.</a:t>
            </a:r>
            <a:endParaRPr b="0" lang="en-US" sz="36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720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</a:rPr>
              <a:t>Not current limiting the I/O pins to less than 40mA. </a:t>
            </a:r>
            <a:r>
              <a:rPr b="0" lang="en-US" sz="3600" spc="-1" strike="noStrike">
                <a:solidFill>
                  <a:srgbClr val="000000"/>
                </a:solidFill>
                <a:latin typeface="Calibri"/>
              </a:rPr>
              <a:t>(E.g. driving a motor directly or not using a current limiting resistor with a LED)</a:t>
            </a:r>
            <a:endParaRPr b="0" lang="en-US" sz="36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72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600" spc="-1" strike="noStrike">
                <a:solidFill>
                  <a:srgbClr val="000000"/>
                </a:solidFill>
                <a:latin typeface="Calibri"/>
              </a:rPr>
              <a:t>Connecting less than 5 volts to GND and GND to Vin or 5V (reversed power). Vin and Barrel jack do have a protection diode, but it isn't always enough.</a:t>
            </a:r>
            <a:endParaRPr b="0" lang="en-US" sz="36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720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</a:rPr>
              <a:t>Connecting a 5 volt supply to the 5V pin while connected to USB</a:t>
            </a:r>
            <a:r>
              <a:rPr b="0" lang="en-US" sz="3600" spc="-1" strike="noStrike">
                <a:solidFill>
                  <a:srgbClr val="000000"/>
                </a:solidFill>
                <a:latin typeface="Calibri"/>
              </a:rPr>
              <a:t>.</a:t>
            </a:r>
            <a:endParaRPr b="0" lang="en-US" sz="36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720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</a:rPr>
              <a:t>Changing connections while powered -- </a:t>
            </a:r>
            <a:r>
              <a:rPr b="1" i="1" lang="en-US" sz="3600" spc="-1" strike="noStrike">
                <a:solidFill>
                  <a:srgbClr val="000000"/>
                </a:solidFill>
                <a:latin typeface="Calibri"/>
              </a:rPr>
              <a:t>never do this!</a:t>
            </a:r>
            <a:endParaRPr b="0" lang="en-US" sz="36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720"/>
              </a:spcBef>
              <a:buClr>
                <a:srgbClr val="000000"/>
              </a:buClr>
              <a:buFont typeface="Arial"/>
              <a:buChar char="•"/>
            </a:pPr>
            <a:r>
              <a:rPr b="1" i="1" lang="en-US" sz="3600" spc="-1" strike="noStrike">
                <a:solidFill>
                  <a:srgbClr val="000000"/>
                </a:solidFill>
                <a:latin typeface="Calibri"/>
              </a:rPr>
              <a:t>JUST TOUCHING THE THING WITHOUT TOUCHING METAL, ANTI-STATIC STRAP, GROUNDING, ETC.</a:t>
            </a:r>
            <a:endParaRPr b="0" lang="en-US" sz="36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b="0" lang="en-US" sz="3600" spc="-1" strike="noStrike">
              <a:solidFill>
                <a:srgbClr val="000000"/>
              </a:solid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1380"/>
              </a:spcBef>
            </a:pPr>
            <a:r>
              <a:rPr b="1" i="1" lang="en-US" sz="6900" spc="-1" strike="noStrike">
                <a:solidFill>
                  <a:srgbClr val="000000"/>
                </a:solidFill>
                <a:latin typeface="Calibri"/>
              </a:rPr>
              <a:t>If worried… buy a Ruggeduino</a:t>
            </a:r>
            <a:endParaRPr b="0" lang="en-US" sz="69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7" dur="indefinite" restart="never" nodeType="tmRoot">
          <p:childTnLst>
            <p:seq>
              <p:cTn id="5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Logistics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Ladies’ room on second floor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Men’s room in  basement (or unisex)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KEEP IT CLEAN!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It’s all volunteers here in our space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Even the cleaning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Historic facility!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Owned and operated by Town of Richmond Hill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Thank you to everyone for letting ylab be here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Unusual ways to blow up Arduino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5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Attach it to a model rocket or fireworks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Put it in a pool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Hit it with a sledgehammer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Throw it off a cliff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Light it on fire (assuming you douse it in gasoline first)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Hook it up to AC mains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Put it out in the rain with a huge metal pole that will attract lightning and get it wet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561"/>
              </a:spcBef>
            </a:pPr>
            <a:r>
              <a:rPr b="1" i="1" lang="en-US" sz="2800" spc="-1" strike="noStrike" u="sng">
                <a:solidFill>
                  <a:srgbClr val="000000"/>
                </a:solidFill>
                <a:uFillTx/>
                <a:latin typeface="Calibri"/>
              </a:rPr>
              <a:t>DISCLAIMER: Don’t do anything on this list. Ever.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9" dur="indefinite" restart="never" nodeType="tmRoot">
          <p:childTnLst>
            <p:seq>
              <p:cTn id="6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Going beyond Arduino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7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Make a circuit board: Fritz project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Go custom for volume, power, capabilities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Ylab light saber board: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All switches, sensors, etc in one compact piece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ARM Cortex/low power, heat for life inside hilt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Voltage control with low power/heat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Dual-channel audio for sound overlay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3-dimension accelerometers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Mini-SD for sound files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1" dur="indefinite" restart="never" nodeType="tmRoot">
          <p:childTnLst>
            <p:seq>
              <p:cTn id="6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FINAL TEST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9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algn="ctr">
              <a:lnSpc>
                <a:spcPct val="100000"/>
              </a:lnSpc>
              <a:spcBef>
                <a:spcPts val="1919"/>
              </a:spcBef>
            </a:pPr>
            <a:r>
              <a:rPr b="0" lang="en-US" sz="9600" spc="-1" strike="noStrike">
                <a:solidFill>
                  <a:srgbClr val="000000"/>
                </a:solidFill>
                <a:latin typeface="Calibri"/>
              </a:rPr>
              <a:t>Power = ?</a:t>
            </a:r>
            <a:endParaRPr b="0" lang="en-US" sz="9600" spc="-1" strike="noStrike">
              <a:solidFill>
                <a:srgbClr val="000000"/>
              </a:solid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1919"/>
              </a:spcBef>
            </a:pPr>
            <a:r>
              <a:rPr b="0" lang="en-US" sz="9600" spc="-1" strike="noStrike">
                <a:solidFill>
                  <a:srgbClr val="000000"/>
                </a:solidFill>
                <a:latin typeface="Calibri"/>
              </a:rPr>
              <a:t>Watts = ?</a:t>
            </a:r>
            <a:endParaRPr b="0" lang="en-US" sz="96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3" dur="indefinite" restart="never" nodeType="tmRoot">
          <p:childTnLst>
            <p:seq>
              <p:cTn id="6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Examples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1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5" dur="indefinite" restart="never" nodeType="tmRoot">
          <p:childTnLst>
            <p:seq>
              <p:cTn id="6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Questions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3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7" dur="indefinite" restart="never" nodeType="tmRoot">
          <p:childTnLst>
            <p:seq>
              <p:cTn id="6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Demos and visit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5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Have fun!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Ross?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Visit the space!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Ask questions!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Get out at 9:30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Because we have to clean up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9" dur="indefinite" restart="never" nodeType="tmRoot">
          <p:childTnLst>
            <p:seq>
              <p:cTn id="7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Picture 1" descr=""/>
          <p:cNvPicPr/>
          <p:nvPr/>
        </p:nvPicPr>
        <p:blipFill>
          <a:blip r:embed="rId1"/>
          <a:stretch/>
        </p:blipFill>
        <p:spPr>
          <a:xfrm>
            <a:off x="1835640" y="687600"/>
            <a:ext cx="4719960" cy="3744720"/>
          </a:xfrm>
          <a:prstGeom prst="rect">
            <a:avLst/>
          </a:prstGeom>
          <a:ln>
            <a:noFill/>
          </a:ln>
        </p:spPr>
      </p:pic>
      <p:sp>
        <p:nvSpPr>
          <p:cNvPr id="237" name="CustomShape 1"/>
          <p:cNvSpPr/>
          <p:nvPr/>
        </p:nvSpPr>
        <p:spPr>
          <a:xfrm>
            <a:off x="1883880" y="4468680"/>
            <a:ext cx="5024520" cy="109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CA" sz="6600" spc="-1" strike="noStrike">
                <a:solidFill>
                  <a:srgbClr val="000000"/>
                </a:solidFill>
                <a:latin typeface="Calibri"/>
              </a:rPr>
              <a:t>http://ylab.ca</a:t>
            </a:r>
            <a:endParaRPr b="0" lang="en-CA" sz="6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1" dur="indefinite" restart="never" nodeType="tmRoot">
          <p:childTnLst>
            <p:seq>
              <p:cTn id="7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Mottos/rules of maker spaces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6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85000"/>
          </a:bodyPr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What could possibly go wrong?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Don’t be on fire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If it’s on fire, put it out.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If “it” is a person, put it out first.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If it was on fire, don’t do that again.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Clean up after the fire.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If you hear “It’s OK, I signed the waiver”, run.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If you break it or yourself, own up to it.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…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if only for others to learn from your mistake.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Other stupid doesn’t give you the right to stupid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Upcoming Events – ylab.ca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8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64000"/>
          </a:bodyPr>
          <a:p>
            <a:pPr>
              <a:lnSpc>
                <a:spcPct val="100000"/>
              </a:lnSpc>
              <a:spcBef>
                <a:spcPts val="641"/>
              </a:spcBef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Thursday Jan 17 – Startup York at Turtle Jacks - 5-7PM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Thursday Jan 17: A. I. North – Hands-on Jupyter (3</a:t>
            </a:r>
            <a:r>
              <a:rPr b="0" lang="en-US" sz="3200" spc="-1" strike="noStrike" baseline="101000">
                <a:solidFill>
                  <a:srgbClr val="000000"/>
                </a:solidFill>
                <a:latin typeface="Calibri"/>
              </a:rPr>
              <a:t>rd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 Thu)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Tuesday Jan 22: Open House – What’s Laser Cutting All About?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Mon-Tue Jan 28-29: 2D CAD + Laser Cutting Class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Mon Feb 11: Intro to Arduino 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Thu Feb 21: A. I North – Python Idioms for Data Science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And more coming!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Social Media and Communications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TextShape 2"/>
          <p:cNvSpPr txBox="1"/>
          <p:nvPr/>
        </p:nvSpPr>
        <p:spPr>
          <a:xfrm>
            <a:off x="3276000" y="3052080"/>
            <a:ext cx="5435280" cy="672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  <a:spcBef>
                <a:spcPts val="641"/>
              </a:spcBef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Tonight: #ylabarduino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41" name="Picture 2" descr=""/>
          <p:cNvPicPr/>
          <p:nvPr/>
        </p:nvPicPr>
        <p:blipFill>
          <a:blip r:embed="rId1"/>
          <a:stretch/>
        </p:blipFill>
        <p:spPr>
          <a:xfrm>
            <a:off x="683640" y="1556640"/>
            <a:ext cx="3295440" cy="2990520"/>
          </a:xfrm>
          <a:prstGeom prst="rect">
            <a:avLst/>
          </a:prstGeom>
          <a:ln>
            <a:noFill/>
          </a:ln>
        </p:spPr>
      </p:pic>
      <p:sp>
        <p:nvSpPr>
          <p:cNvPr id="142" name="CustomShape 3"/>
          <p:cNvSpPr/>
          <p:nvPr/>
        </p:nvSpPr>
        <p:spPr>
          <a:xfrm>
            <a:off x="3348000" y="2061000"/>
            <a:ext cx="504036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i="1" lang="en-CA" sz="1800" spc="-1" strike="noStrike">
                <a:solidFill>
                  <a:srgbClr val="000000"/>
                </a:solidFill>
                <a:latin typeface="Calibri"/>
              </a:rPr>
              <a:t>Pay attention to registration info - we use Eventbrite for the hands-on classes</a:t>
            </a:r>
            <a:endParaRPr b="0" lang="en-CA" sz="1800" spc="-1" strike="noStrike">
              <a:latin typeface="Arial"/>
            </a:endParaRPr>
          </a:p>
        </p:txBody>
      </p:sp>
      <p:sp>
        <p:nvSpPr>
          <p:cNvPr id="143" name="CustomShape 4"/>
          <p:cNvSpPr/>
          <p:nvPr/>
        </p:nvSpPr>
        <p:spPr>
          <a:xfrm>
            <a:off x="676800" y="4547520"/>
            <a:ext cx="259884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i="1" lang="en-CA" sz="2400" spc="-1" strike="noStrike">
                <a:solidFill>
                  <a:srgbClr val="000000"/>
                </a:solidFill>
                <a:latin typeface="Calibri"/>
              </a:rPr>
              <a:t>No more email list</a:t>
            </a:r>
            <a:endParaRPr b="0" lang="en-CA" sz="2400" spc="-1" strike="noStrike">
              <a:latin typeface="Arial"/>
            </a:endParaRPr>
          </a:p>
        </p:txBody>
      </p:sp>
      <p:sp>
        <p:nvSpPr>
          <p:cNvPr id="144" name="CustomShape 5"/>
          <p:cNvSpPr/>
          <p:nvPr/>
        </p:nvSpPr>
        <p:spPr>
          <a:xfrm>
            <a:off x="302040" y="5157360"/>
            <a:ext cx="3348000" cy="78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normAutofit/>
          </a:bodyPr>
          <a:p>
            <a:pPr algn="ctr">
              <a:lnSpc>
                <a:spcPct val="100000"/>
              </a:lnSpc>
              <a:spcBef>
                <a:spcPts val="641"/>
              </a:spcBef>
            </a:pPr>
            <a:r>
              <a:rPr b="0" lang="en-CA" sz="3200" spc="-1" strike="noStrike">
                <a:solidFill>
                  <a:srgbClr val="000000"/>
                </a:solidFill>
                <a:latin typeface="Calibri"/>
              </a:rPr>
              <a:t>http://ylab.ca</a:t>
            </a:r>
            <a:endParaRPr b="0" lang="en-CA" sz="3200" spc="-1" strike="noStrike">
              <a:latin typeface="Arial"/>
            </a:endParaRPr>
          </a:p>
        </p:txBody>
      </p:sp>
      <p:sp>
        <p:nvSpPr>
          <p:cNvPr id="145" name="CustomShape 6"/>
          <p:cNvSpPr/>
          <p:nvPr/>
        </p:nvSpPr>
        <p:spPr>
          <a:xfrm>
            <a:off x="3060000" y="1264320"/>
            <a:ext cx="330228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i="1" lang="en-CA" sz="3200" spc="-1" strike="noStrike">
                <a:solidFill>
                  <a:srgbClr val="000000"/>
                </a:solidFill>
                <a:latin typeface="Calibri"/>
              </a:rPr>
              <a:t>We love feedback!</a:t>
            </a:r>
            <a:endParaRPr b="0" lang="en-CA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DISCLAIMER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We may not know what we’re doing.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Consult an expert first.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Don’t try any of this at home.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Electricity kills people and damages things.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Sharp objects and tools kill people and damage things.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We don’t let you touch anything at ylab if you have not signed a waiver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REMEMBER THIS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4000"/>
          </a:bodyPr>
          <a:p>
            <a:pPr algn="ctr">
              <a:lnSpc>
                <a:spcPct val="100000"/>
              </a:lnSpc>
              <a:spcBef>
                <a:spcPts val="879"/>
              </a:spcBef>
            </a:pPr>
            <a:r>
              <a:rPr b="1" lang="en-US" sz="4400" spc="-1" strike="noStrike">
                <a:solidFill>
                  <a:srgbClr val="000000"/>
                </a:solidFill>
                <a:latin typeface="Calibri"/>
              </a:rPr>
              <a:t>POWER = Voltage</a:t>
            </a:r>
            <a:r>
              <a:rPr b="0" lang="en-US" sz="4400" spc="-1" strike="noStrike" baseline="30000">
                <a:solidFill>
                  <a:srgbClr val="000000"/>
                </a:solidFill>
                <a:latin typeface="Calibri"/>
              </a:rPr>
              <a:t>1</a:t>
            </a:r>
            <a:r>
              <a:rPr b="1" lang="en-US" sz="4400" spc="-1" strike="noStrike">
                <a:solidFill>
                  <a:srgbClr val="000000"/>
                </a:solidFill>
                <a:latin typeface="Calibri"/>
              </a:rPr>
              <a:t> x Current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879"/>
              </a:spcBef>
            </a:pPr>
            <a:r>
              <a:rPr b="1" lang="en-US" sz="4400" spc="-1" strike="noStrike">
                <a:solidFill>
                  <a:srgbClr val="000000"/>
                </a:solidFill>
                <a:latin typeface="Calibri"/>
              </a:rPr>
              <a:t>Units: Watts = Volts x Amps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879"/>
              </a:spcBef>
            </a:pPr>
            <a:r>
              <a:rPr b="1" lang="en-US" sz="4400" spc="-1" strike="noStrike">
                <a:solidFill>
                  <a:srgbClr val="000000"/>
                </a:solidFill>
                <a:latin typeface="Calibri"/>
              </a:rPr>
              <a:t>Formula</a:t>
            </a:r>
            <a:r>
              <a:rPr b="0" lang="en-US" sz="4400" spc="-1" strike="noStrike" baseline="30000">
                <a:solidFill>
                  <a:srgbClr val="000000"/>
                </a:solidFill>
                <a:latin typeface="Calibri"/>
              </a:rPr>
              <a:t>2</a:t>
            </a:r>
            <a:r>
              <a:rPr b="1" lang="en-US" sz="4400" spc="-1" strike="noStrike">
                <a:solidFill>
                  <a:srgbClr val="000000"/>
                </a:solidFill>
                <a:latin typeface="Calibri"/>
              </a:rPr>
              <a:t>: P = V x I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879"/>
              </a:spcBef>
            </a:pPr>
            <a:r>
              <a:rPr b="0" i="1" lang="en-US" sz="4400" spc="-1" strike="noStrike">
                <a:solidFill>
                  <a:srgbClr val="000000"/>
                </a:solidFill>
                <a:latin typeface="Calibri"/>
              </a:rPr>
              <a:t>You </a:t>
            </a:r>
            <a:r>
              <a:rPr b="1" i="1" lang="en-US" sz="4400" spc="-1" strike="noStrike" u="sng">
                <a:solidFill>
                  <a:srgbClr val="000000"/>
                </a:solidFill>
                <a:uFillTx/>
                <a:latin typeface="Calibri"/>
              </a:rPr>
              <a:t>will </a:t>
            </a:r>
            <a:r>
              <a:rPr b="0" i="1" lang="en-US" sz="4400" spc="-1" strike="noStrike">
                <a:solidFill>
                  <a:srgbClr val="000000"/>
                </a:solidFill>
                <a:latin typeface="Calibri"/>
              </a:rPr>
              <a:t>be quizzed on this.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879"/>
              </a:spcBef>
            </a:pPr>
            <a:r>
              <a:rPr b="0" i="1" lang="en-US" sz="4400" spc="-1" strike="noStrike">
                <a:solidFill>
                  <a:srgbClr val="000000"/>
                </a:solidFill>
                <a:latin typeface="Calibri"/>
              </a:rPr>
              <a:t>This </a:t>
            </a:r>
            <a:r>
              <a:rPr b="1" i="1" lang="en-US" sz="4400" spc="-1" strike="noStrike" u="sng">
                <a:solidFill>
                  <a:srgbClr val="000000"/>
                </a:solidFill>
                <a:uFillTx/>
                <a:latin typeface="Calibri"/>
              </a:rPr>
              <a:t>will</a:t>
            </a:r>
            <a:r>
              <a:rPr b="0" i="1" lang="en-US" sz="4400" spc="-1" strike="noStrike">
                <a:solidFill>
                  <a:srgbClr val="000000"/>
                </a:solidFill>
                <a:latin typeface="Calibri"/>
              </a:rPr>
              <a:t> be on the test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879"/>
              </a:spcBef>
            </a:pP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439"/>
              </a:spcBef>
            </a:pPr>
            <a:r>
              <a:rPr b="1" i="1" lang="en-US" sz="2200" spc="-1" strike="noStrike">
                <a:solidFill>
                  <a:srgbClr val="000000"/>
                </a:solidFill>
                <a:latin typeface="Calibri"/>
              </a:rPr>
              <a:t>Note 1: </a:t>
            </a:r>
            <a:r>
              <a:rPr b="0" i="1" lang="en-US" sz="2200" spc="-1" strike="noStrike">
                <a:solidFill>
                  <a:srgbClr val="000000"/>
                </a:solidFill>
                <a:latin typeface="Calibri"/>
              </a:rPr>
              <a:t>We’re supposed to say “Potential” or “Electromotive Potential”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439"/>
              </a:spcBef>
            </a:pPr>
            <a:r>
              <a:rPr b="1" i="1" lang="en-US" sz="2200" spc="-1" strike="noStrike">
                <a:solidFill>
                  <a:srgbClr val="000000"/>
                </a:solidFill>
                <a:latin typeface="Calibri"/>
              </a:rPr>
              <a:t>Note 2: </a:t>
            </a:r>
            <a:r>
              <a:rPr b="0" i="1" lang="en-US" sz="2200" spc="-1" strike="noStrike">
                <a:solidFill>
                  <a:srgbClr val="000000"/>
                </a:solidFill>
                <a:latin typeface="Calibri"/>
              </a:rPr>
              <a:t>We’re supposed to say P = E x I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439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439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Picture 2" descr=""/>
          <p:cNvPicPr/>
          <p:nvPr/>
        </p:nvPicPr>
        <p:blipFill>
          <a:blip r:embed="rId1"/>
          <a:stretch/>
        </p:blipFill>
        <p:spPr>
          <a:xfrm>
            <a:off x="-1044720" y="764640"/>
            <a:ext cx="7416360" cy="5562360"/>
          </a:xfrm>
          <a:prstGeom prst="rect">
            <a:avLst/>
          </a:prstGeom>
          <a:ln>
            <a:noFill/>
          </a:ln>
        </p:spPr>
      </p:pic>
      <p:sp>
        <p:nvSpPr>
          <p:cNvPr id="151" name="TextShape 1"/>
          <p:cNvSpPr txBox="1"/>
          <p:nvPr/>
        </p:nvSpPr>
        <p:spPr>
          <a:xfrm>
            <a:off x="467640" y="33264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Arduino?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2" name="TextShape 2"/>
          <p:cNvSpPr txBox="1"/>
          <p:nvPr/>
        </p:nvSpPr>
        <p:spPr>
          <a:xfrm>
            <a:off x="457200" y="5877360"/>
            <a:ext cx="8218800" cy="2484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2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</a:rPr>
              <a:t>By Marilynmerlo - Own work, CC BY-SA 3.0, https://commons.wikimedia.org/w/index.php?curid=18536693</a:t>
            </a:r>
            <a:endParaRPr b="0" lang="en-US" sz="12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53" name="Picture 3" descr=""/>
          <p:cNvPicPr/>
          <p:nvPr/>
        </p:nvPicPr>
        <p:blipFill>
          <a:blip r:embed="rId2"/>
          <a:stretch/>
        </p:blipFill>
        <p:spPr>
          <a:xfrm>
            <a:off x="4409640" y="1124640"/>
            <a:ext cx="4704120" cy="3528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731</TotalTime>
  <Application>LibreOffice/6.1.3.2$Windows_X86_64 LibreOffice_project/86daf60bf00efa86ad547e59e09d6bb77c699acb</Application>
  <Words>1363</Words>
  <Paragraphs>223</Paragraphs>
  <Company>Toshiba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2016-09-23T11:57:09Z</dcterms:created>
  <dc:creator>RJ</dc:creator>
  <dc:description/>
  <dc:language>en-CA</dc:language>
  <cp:lastModifiedBy/>
  <dcterms:modified xsi:type="dcterms:W3CDTF">2019-01-10T20:08:19Z</dcterms:modified>
  <cp:revision>43</cp:revision>
  <dc:subject/>
  <dc:title>So what’s this Arduino all about?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Toshiba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2</vt:i4>
  </property>
  <property fmtid="{D5CDD505-2E9C-101B-9397-08002B2CF9AE}" pid="9" name="PresentationFormat">
    <vt:lpwstr>On-screen Show (4:3)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36</vt:i4>
  </property>
</Properties>
</file>